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7" r:id="rId5"/>
    <p:sldId id="265" r:id="rId6"/>
    <p:sldId id="266" r:id="rId7"/>
    <p:sldId id="276" r:id="rId8"/>
    <p:sldId id="267" r:id="rId9"/>
    <p:sldId id="258" r:id="rId10"/>
    <p:sldId id="269" r:id="rId11"/>
    <p:sldId id="270" r:id="rId12"/>
    <p:sldId id="271" r:id="rId13"/>
    <p:sldId id="272"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ttle Trinity" initials="LT" lastIdx="1" clrIdx="0">
    <p:extLst>
      <p:ext uri="{19B8F6BF-5375-455C-9EA6-DF929625EA0E}">
        <p15:presenceInfo xmlns:p15="http://schemas.microsoft.com/office/powerpoint/2012/main" userId="Little Trini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3" d="100"/>
          <a:sy n="73" d="100"/>
        </p:scale>
        <p:origin x="618" y="7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8/30/2020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8/30/2020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a:p>
        </p:txBody>
      </p:sp>
    </p:spTree>
    <p:extLst>
      <p:ext uri="{BB962C8B-B14F-4D97-AF65-F5344CB8AC3E}">
        <p14:creationId xmlns:p14="http://schemas.microsoft.com/office/powerpoint/2010/main"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5</a:t>
            </a:fld>
            <a:endParaRPr lang="en-US"/>
          </a:p>
        </p:txBody>
      </p:sp>
    </p:spTree>
    <p:extLst>
      <p:ext uri="{BB962C8B-B14F-4D97-AF65-F5344CB8AC3E}">
        <p14:creationId xmlns:p14="http://schemas.microsoft.com/office/powerpoint/2010/main" val="2235521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8/30/2020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8/30/2020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8/30/2020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8/30/2020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8/30/2020</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8/30/2020</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8/30/2020</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8/30/2020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8/30/2020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8/30/2020</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Miss </a:t>
            </a:r>
            <a:r>
              <a:rPr lang="en-US" dirty="0" err="1" smtClean="0"/>
              <a:t>Devane’s</a:t>
            </a:r>
            <a:r>
              <a:rPr lang="en-US" dirty="0" smtClean="0"/>
              <a:t> Junior Infants</a:t>
            </a:r>
            <a:endParaRPr lang="en-US" dirty="0"/>
          </a:p>
        </p:txBody>
      </p:sp>
      <p:sp>
        <p:nvSpPr>
          <p:cNvPr id="3" name="Subtitle 2"/>
          <p:cNvSpPr>
            <a:spLocks noGrp="1"/>
          </p:cNvSpPr>
          <p:nvPr>
            <p:ph type="subTitle" idx="1"/>
          </p:nvPr>
        </p:nvSpPr>
        <p:spPr/>
        <p:txBody>
          <a:bodyPr/>
          <a:lstStyle/>
          <a:p>
            <a:r>
              <a:rPr lang="en-US" dirty="0"/>
              <a:t>Important Information</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Lunch</a:t>
            </a:r>
          </a:p>
        </p:txBody>
      </p:sp>
      <p:pic>
        <p:nvPicPr>
          <p:cNvPr id="6" name="Content Placeholder 5">
            <a:extLst>
              <a:ext uri="{FF2B5EF4-FFF2-40B4-BE49-F238E27FC236}">
                <a16:creationId xmlns:a16="http://schemas.microsoft.com/office/drawing/2014/main" id="{F14E5033-0E4B-4CD5-B1E5-94E312A2E2DC}"/>
              </a:ext>
            </a:extLst>
          </p:cNvPr>
          <p:cNvPicPr>
            <a:picLocks noGrp="1" noChangeAspect="1"/>
          </p:cNvPicPr>
          <p:nvPr>
            <p:ph idx="1"/>
          </p:nvPr>
        </p:nvPicPr>
        <p:blipFill>
          <a:blip r:embed="rId2"/>
          <a:stretch>
            <a:fillRect/>
          </a:stretch>
        </p:blipFill>
        <p:spPr>
          <a:xfrm>
            <a:off x="6319837" y="1556793"/>
            <a:ext cx="3880619" cy="2786608"/>
          </a:xfrm>
        </p:spPr>
      </p:pic>
      <p:sp>
        <p:nvSpPr>
          <p:cNvPr id="4" name="Text Placeholder 3">
            <a:extLst>
              <a:ext uri="{FF2B5EF4-FFF2-40B4-BE49-F238E27FC236}">
                <a16:creationId xmlns:a16="http://schemas.microsoft.com/office/drawing/2014/main" id="{85392ED1-EF49-40B2-A91C-5F70BBF05DCC}"/>
              </a:ext>
            </a:extLst>
          </p:cNvPr>
          <p:cNvSpPr>
            <a:spLocks noGrp="1"/>
          </p:cNvSpPr>
          <p:nvPr>
            <p:ph type="body" sz="half" idx="2"/>
          </p:nvPr>
        </p:nvSpPr>
        <p:spPr/>
        <p:txBody>
          <a:bodyPr/>
          <a:lstStyle/>
          <a:p>
            <a:r>
              <a:rPr lang="en-IE" dirty="0"/>
              <a:t>We ask when parents are packing their child’s lunch to ensure that their child has their own bag, lunch box and drink all LABELLED and that their child can open and access their </a:t>
            </a:r>
            <a:r>
              <a:rPr lang="en-IE" dirty="0" smtClean="0"/>
              <a:t>own </a:t>
            </a:r>
            <a:r>
              <a:rPr lang="en-IE" dirty="0"/>
              <a:t>lunch easily. </a:t>
            </a:r>
            <a:endParaRPr lang="en-IE" dirty="0" smtClean="0"/>
          </a:p>
          <a:p>
            <a:r>
              <a:rPr lang="en-IE" dirty="0" smtClean="0"/>
              <a:t>Adult contact with their food i.e. opening yogurts, peeling fruit has to be kept to a minimum. </a:t>
            </a:r>
            <a:endParaRPr lang="en-IE" dirty="0"/>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7A23-842B-4CB4-9D7B-1FD883074027}"/>
              </a:ext>
            </a:extLst>
          </p:cNvPr>
          <p:cNvSpPr>
            <a:spLocks noGrp="1"/>
          </p:cNvSpPr>
          <p:nvPr>
            <p:ph type="title"/>
          </p:nvPr>
        </p:nvSpPr>
        <p:spPr/>
        <p:txBody>
          <a:bodyPr/>
          <a:lstStyle/>
          <a:p>
            <a:r>
              <a:rPr lang="en-IE" dirty="0"/>
              <a:t>Outdoor </a:t>
            </a:r>
          </a:p>
        </p:txBody>
      </p:sp>
      <p:pic>
        <p:nvPicPr>
          <p:cNvPr id="6" name="Picture Placeholder 5">
            <a:extLst>
              <a:ext uri="{FF2B5EF4-FFF2-40B4-BE49-F238E27FC236}">
                <a16:creationId xmlns:a16="http://schemas.microsoft.com/office/drawing/2014/main" id="{0A2C7409-655C-454E-A692-C1EAE21CF55F}"/>
              </a:ext>
            </a:extLst>
          </p:cNvPr>
          <p:cNvPicPr>
            <a:picLocks noGrp="1" noChangeAspect="1"/>
          </p:cNvPicPr>
          <p:nvPr>
            <p:ph type="pic" idx="1"/>
          </p:nvPr>
        </p:nvPicPr>
        <p:blipFill>
          <a:blip r:embed="rId2"/>
          <a:srcRect t="12295" b="12295"/>
          <a:stretch>
            <a:fillRect/>
          </a:stretch>
        </p:blipFill>
        <p:spPr/>
      </p:pic>
      <p:sp>
        <p:nvSpPr>
          <p:cNvPr id="4" name="Text Placeholder 3">
            <a:extLst>
              <a:ext uri="{FF2B5EF4-FFF2-40B4-BE49-F238E27FC236}">
                <a16:creationId xmlns:a16="http://schemas.microsoft.com/office/drawing/2014/main" id="{0C771513-3F4E-46D8-ACAF-1237FFFC87A2}"/>
              </a:ext>
            </a:extLst>
          </p:cNvPr>
          <p:cNvSpPr>
            <a:spLocks noGrp="1"/>
          </p:cNvSpPr>
          <p:nvPr>
            <p:ph type="body" sz="half" idx="2"/>
          </p:nvPr>
        </p:nvSpPr>
        <p:spPr>
          <a:xfrm>
            <a:off x="7010400" y="1556792"/>
            <a:ext cx="3657600" cy="3600399"/>
          </a:xfrm>
        </p:spPr>
        <p:txBody>
          <a:bodyPr>
            <a:normAutofit/>
          </a:bodyPr>
          <a:lstStyle/>
          <a:p>
            <a:r>
              <a:rPr lang="en-IE" dirty="0"/>
              <a:t>We plan to use our outdoor </a:t>
            </a:r>
            <a:r>
              <a:rPr lang="en-IE" dirty="0" smtClean="0"/>
              <a:t>spaces frequently throughout the day- including going outside for singing, action rhymes and dance.</a:t>
            </a:r>
          </a:p>
          <a:p>
            <a:r>
              <a:rPr lang="en-IE" dirty="0" smtClean="0"/>
              <a:t>If </a:t>
            </a:r>
            <a:r>
              <a:rPr lang="en-IE" dirty="0"/>
              <a:t>parents could please ensure that </a:t>
            </a:r>
            <a:r>
              <a:rPr lang="en-IE" dirty="0" smtClean="0"/>
              <a:t>they leave a light rain jacket in their sons bag until the weather changes, it would be very helpful.</a:t>
            </a:r>
            <a:endParaRPr lang="en-IE" dirty="0"/>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PPE Gear</a:t>
            </a:r>
          </a:p>
        </p:txBody>
      </p:sp>
      <p:pic>
        <p:nvPicPr>
          <p:cNvPr id="6" name="Content Placeholder 5">
            <a:extLst>
              <a:ext uri="{FF2B5EF4-FFF2-40B4-BE49-F238E27FC236}">
                <a16:creationId xmlns:a16="http://schemas.microsoft.com/office/drawing/2014/main" id="{FD20D2D0-6228-46D1-890B-1130224828CD}"/>
              </a:ext>
            </a:extLst>
          </p:cNvPr>
          <p:cNvPicPr>
            <a:picLocks noGrp="1" noChangeAspect="1"/>
          </p:cNvPicPr>
          <p:nvPr>
            <p:ph idx="1"/>
          </p:nvPr>
        </p:nvPicPr>
        <p:blipFill>
          <a:blip r:embed="rId2"/>
          <a:stretch>
            <a:fillRect/>
          </a:stretch>
        </p:blipFill>
        <p:spPr>
          <a:xfrm>
            <a:off x="6486524" y="1447800"/>
            <a:ext cx="3929955" cy="2924175"/>
          </a:xfrm>
        </p:spPr>
      </p:pic>
      <p:sp>
        <p:nvSpPr>
          <p:cNvPr id="4" name="Text Placeholder 3"/>
          <p:cNvSpPr>
            <a:spLocks noGrp="1"/>
          </p:cNvSpPr>
          <p:nvPr>
            <p:ph type="body" sz="half" idx="2"/>
          </p:nvPr>
        </p:nvSpPr>
        <p:spPr/>
        <p:txBody>
          <a:bodyPr/>
          <a:lstStyle/>
          <a:p>
            <a:r>
              <a:rPr lang="en-US" dirty="0"/>
              <a:t>Under the guidelines it is recommended that </a:t>
            </a:r>
            <a:r>
              <a:rPr lang="en-US" dirty="0" smtClean="0"/>
              <a:t>staff wear visors outdoors and a visor and mask indoors.</a:t>
            </a:r>
          </a:p>
          <a:p>
            <a:r>
              <a:rPr lang="en-US" dirty="0" smtClean="0"/>
              <a:t>As a </a:t>
            </a:r>
            <a:r>
              <a:rPr lang="en-US" dirty="0"/>
              <a:t>parent if you feel </a:t>
            </a:r>
            <a:r>
              <a:rPr lang="en-US" dirty="0" smtClean="0"/>
              <a:t>comfortable </a:t>
            </a:r>
            <a:r>
              <a:rPr lang="en-US" dirty="0"/>
              <a:t>wearing one while dropping and collecting please do so.</a:t>
            </a:r>
          </a:p>
        </p:txBody>
      </p:sp>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B3DFA0-E682-47FB-BD86-7ED9D9ECB884}"/>
              </a:ext>
            </a:extLst>
          </p:cNvPr>
          <p:cNvSpPr>
            <a:spLocks noGrp="1"/>
          </p:cNvSpPr>
          <p:nvPr>
            <p:ph type="title"/>
          </p:nvPr>
        </p:nvSpPr>
        <p:spPr/>
        <p:txBody>
          <a:bodyPr/>
          <a:lstStyle/>
          <a:p>
            <a:r>
              <a:rPr lang="en-IE" dirty="0">
                <a:solidFill>
                  <a:srgbClr val="FF0000"/>
                </a:solidFill>
              </a:rPr>
              <a:t>Transition Back From </a:t>
            </a:r>
            <a:r>
              <a:rPr lang="en-IE" dirty="0" err="1">
                <a:solidFill>
                  <a:srgbClr val="FF0000"/>
                </a:solidFill>
              </a:rPr>
              <a:t>Covid</a:t>
            </a:r>
            <a:endParaRPr lang="en-IE" dirty="0">
              <a:solidFill>
                <a:srgbClr val="FF0000"/>
              </a:solidFill>
            </a:endParaRPr>
          </a:p>
        </p:txBody>
      </p:sp>
      <p:sp>
        <p:nvSpPr>
          <p:cNvPr id="6" name="Content Placeholder 5">
            <a:extLst>
              <a:ext uri="{FF2B5EF4-FFF2-40B4-BE49-F238E27FC236}">
                <a16:creationId xmlns:a16="http://schemas.microsoft.com/office/drawing/2014/main" id="{4FC779D2-B8DA-43FF-8062-612FB12E5AF1}"/>
              </a:ext>
            </a:extLst>
          </p:cNvPr>
          <p:cNvSpPr>
            <a:spLocks noGrp="1"/>
          </p:cNvSpPr>
          <p:nvPr>
            <p:ph idx="1"/>
          </p:nvPr>
        </p:nvSpPr>
        <p:spPr/>
        <p:txBody>
          <a:bodyPr>
            <a:normAutofit/>
          </a:bodyPr>
          <a:lstStyle/>
          <a:p>
            <a:pPr marL="0" indent="0">
              <a:buNone/>
            </a:pPr>
            <a:r>
              <a:rPr lang="en-IE" sz="2400" dirty="0" smtClean="0"/>
              <a:t>Parents </a:t>
            </a:r>
            <a:r>
              <a:rPr lang="en-IE" sz="2400" dirty="0"/>
              <a:t>please do not hesitate to contact us by emailing or leaving a message on the school phone and we will respond </a:t>
            </a:r>
            <a:r>
              <a:rPr lang="en-IE" sz="2400" dirty="0" smtClean="0"/>
              <a:t>as soon as we can. </a:t>
            </a:r>
            <a:endParaRPr lang="en-IE" sz="2400" dirty="0"/>
          </a:p>
          <a:p>
            <a:pPr marL="0" indent="0">
              <a:buNone/>
            </a:pPr>
            <a:r>
              <a:rPr lang="en-IE" sz="2400" dirty="0" smtClean="0"/>
              <a:t>Class Dojo and Aladdin communication apps will be organised for the class shortly. This will allow direct </a:t>
            </a:r>
            <a:r>
              <a:rPr lang="en-IE" sz="2400" dirty="0"/>
              <a:t>m</a:t>
            </a:r>
            <a:r>
              <a:rPr lang="en-IE" sz="2400" dirty="0" smtClean="0"/>
              <a:t>essaging to the class teacher.</a:t>
            </a:r>
            <a:endParaRPr lang="en-IE" sz="2400" dirty="0"/>
          </a:p>
          <a:p>
            <a:pPr marL="0" indent="0">
              <a:buNone/>
            </a:pPr>
            <a:r>
              <a:rPr lang="en-IE" sz="2400" dirty="0"/>
              <a:t>Looking forward to seeing everyone soon. Stay Safe</a:t>
            </a:r>
          </a:p>
        </p:txBody>
      </p:sp>
    </p:spTree>
    <p:extLst>
      <p:ext uri="{BB962C8B-B14F-4D97-AF65-F5344CB8AC3E}">
        <p14:creationId xmlns:p14="http://schemas.microsoft.com/office/powerpoint/2010/main" val="398415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Washing</a:t>
            </a:r>
          </a:p>
        </p:txBody>
      </p:sp>
      <p:sp>
        <p:nvSpPr>
          <p:cNvPr id="3" name="Text Placeholder 2"/>
          <p:cNvSpPr>
            <a:spLocks noGrp="1"/>
          </p:cNvSpPr>
          <p:nvPr>
            <p:ph type="body" sz="half" idx="2"/>
          </p:nvPr>
        </p:nvSpPr>
        <p:spPr>
          <a:xfrm>
            <a:off x="7010400" y="2276871"/>
            <a:ext cx="3657600" cy="2163683"/>
          </a:xfrm>
        </p:spPr>
        <p:txBody>
          <a:bodyPr/>
          <a:lstStyle/>
          <a:p>
            <a:r>
              <a:rPr lang="en-US" dirty="0"/>
              <a:t>We recommend that both parents and children all wash their hands at home before their arrival at </a:t>
            </a:r>
            <a:r>
              <a:rPr lang="en-US" dirty="0" smtClean="0"/>
              <a:t>school.</a:t>
            </a:r>
            <a:endParaRPr lang="en-US" dirty="0"/>
          </a:p>
        </p:txBody>
      </p:sp>
      <p:pic>
        <p:nvPicPr>
          <p:cNvPr id="7" name="Picture Placeholder 6">
            <a:extLst>
              <a:ext uri="{FF2B5EF4-FFF2-40B4-BE49-F238E27FC236}">
                <a16:creationId xmlns:a16="http://schemas.microsoft.com/office/drawing/2014/main" id="{8FB61011-8F6B-46D1-8A42-D56D92BA1BFD}"/>
              </a:ext>
            </a:extLst>
          </p:cNvPr>
          <p:cNvPicPr>
            <a:picLocks noGrp="1" noChangeAspect="1"/>
          </p:cNvPicPr>
          <p:nvPr>
            <p:ph type="pic" idx="1"/>
          </p:nvPr>
        </p:nvPicPr>
        <p:blipFill>
          <a:blip r:embed="rId3"/>
          <a:srcRect t="10499" b="10499"/>
          <a:stretch>
            <a:fillRect/>
          </a:stretch>
        </p:blipFill>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Be on time! Hop into the line!</a:t>
            </a:r>
            <a:endParaRPr lang="en-US" dirty="0"/>
          </a:p>
        </p:txBody>
      </p:sp>
      <p:sp>
        <p:nvSpPr>
          <p:cNvPr id="4" name="Text Placeholder 3"/>
          <p:cNvSpPr>
            <a:spLocks noGrp="1"/>
          </p:cNvSpPr>
          <p:nvPr>
            <p:ph idx="1"/>
          </p:nvPr>
        </p:nvSpPr>
        <p:spPr>
          <a:xfrm>
            <a:off x="838200" y="1700808"/>
            <a:ext cx="9829800" cy="3602712"/>
          </a:xfrm>
        </p:spPr>
        <p:txBody>
          <a:bodyPr>
            <a:normAutofit/>
          </a:bodyPr>
          <a:lstStyle/>
          <a:p>
            <a:r>
              <a:rPr lang="en-US" dirty="0"/>
              <a:t>We </a:t>
            </a:r>
            <a:r>
              <a:rPr lang="en-US"/>
              <a:t>ask </a:t>
            </a:r>
            <a:r>
              <a:rPr lang="en-US" smtClean="0"/>
              <a:t>infant parents </a:t>
            </a:r>
            <a:r>
              <a:rPr lang="en-US" dirty="0"/>
              <a:t>to please </a:t>
            </a:r>
            <a:r>
              <a:rPr lang="en-US" dirty="0" smtClean="0"/>
              <a:t>bring children  to the back of the </a:t>
            </a:r>
            <a:r>
              <a:rPr lang="en-US" smtClean="0"/>
              <a:t>school.</a:t>
            </a:r>
          </a:p>
          <a:p>
            <a:pPr marL="0" indent="0">
              <a:buNone/>
            </a:pPr>
            <a:endParaRPr lang="en-US" dirty="0"/>
          </a:p>
        </p:txBody>
      </p:sp>
      <p:sp>
        <p:nvSpPr>
          <p:cNvPr id="5" name="Text Placeholder 4"/>
          <p:cNvSpPr>
            <a:spLocks noGrp="1"/>
          </p:cNvSpPr>
          <p:nvPr>
            <p:ph type="body" sz="quarter" idx="4294967295"/>
          </p:nvPr>
        </p:nvSpPr>
        <p:spPr>
          <a:xfrm>
            <a:off x="838200" y="2420888"/>
            <a:ext cx="11353801" cy="2160241"/>
          </a:xfrm>
        </p:spPr>
        <p:txBody>
          <a:bodyPr>
            <a:normAutofit/>
          </a:bodyPr>
          <a:lstStyle/>
          <a:p>
            <a:r>
              <a:rPr lang="en-US" dirty="0"/>
              <a:t>Parents will need to </a:t>
            </a:r>
            <a:r>
              <a:rPr lang="en-US" dirty="0" smtClean="0"/>
              <a:t>show their children where to line up on the green spot.</a:t>
            </a:r>
            <a:endParaRPr lang="en-US" dirty="0"/>
          </a:p>
          <a:p>
            <a:r>
              <a:rPr lang="en-US" dirty="0" smtClean="0"/>
              <a:t>Children will be supervised by teacher and hand </a:t>
            </a:r>
            <a:r>
              <a:rPr lang="en-US" dirty="0" err="1" smtClean="0"/>
              <a:t>sanitiser</a:t>
            </a:r>
            <a:r>
              <a:rPr lang="en-US" dirty="0" smtClean="0"/>
              <a:t> will be given to each child before entering the classroom. </a:t>
            </a:r>
            <a:endParaRPr lang="en-US" dirty="0"/>
          </a:p>
        </p:txBody>
      </p:sp>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CA2F3-8FF7-4790-AA5D-A0C34171A639}"/>
              </a:ext>
            </a:extLst>
          </p:cNvPr>
          <p:cNvSpPr>
            <a:spLocks noGrp="1"/>
          </p:cNvSpPr>
          <p:nvPr>
            <p:ph type="title"/>
          </p:nvPr>
        </p:nvSpPr>
        <p:spPr/>
        <p:txBody>
          <a:bodyPr/>
          <a:lstStyle/>
          <a:p>
            <a:r>
              <a:rPr lang="en-IE" dirty="0">
                <a:solidFill>
                  <a:srgbClr val="00B050"/>
                </a:solidFill>
              </a:rPr>
              <a:t>Class Times</a:t>
            </a:r>
          </a:p>
        </p:txBody>
      </p:sp>
      <p:sp>
        <p:nvSpPr>
          <p:cNvPr id="3" name="Content Placeholder 2">
            <a:extLst>
              <a:ext uri="{FF2B5EF4-FFF2-40B4-BE49-F238E27FC236}">
                <a16:creationId xmlns:a16="http://schemas.microsoft.com/office/drawing/2014/main" id="{A0498240-A24A-44B5-837C-4D7469A9CCF9}"/>
              </a:ext>
            </a:extLst>
          </p:cNvPr>
          <p:cNvSpPr>
            <a:spLocks noGrp="1"/>
          </p:cNvSpPr>
          <p:nvPr>
            <p:ph idx="1"/>
          </p:nvPr>
        </p:nvSpPr>
        <p:spPr/>
        <p:txBody>
          <a:bodyPr>
            <a:normAutofit lnSpcReduction="10000"/>
          </a:bodyPr>
          <a:lstStyle/>
          <a:p>
            <a:pPr marL="0" indent="0">
              <a:buNone/>
            </a:pPr>
            <a:r>
              <a:rPr lang="en-IE" sz="2800" dirty="0" smtClean="0">
                <a:solidFill>
                  <a:srgbClr val="FF0000"/>
                </a:solidFill>
              </a:rPr>
              <a:t>Junior Infants start at 9.30 am, please do not come any earlier as all other classes will be entering the building from 9.</a:t>
            </a:r>
          </a:p>
          <a:p>
            <a:pPr marL="0" indent="0">
              <a:buNone/>
            </a:pPr>
            <a:r>
              <a:rPr lang="en-IE" sz="2800" dirty="0" smtClean="0">
                <a:solidFill>
                  <a:srgbClr val="FF0000"/>
                </a:solidFill>
              </a:rPr>
              <a:t>Junior Infants are to be collected at 12 o clock for the first two weeks</a:t>
            </a:r>
          </a:p>
          <a:p>
            <a:pPr marL="0" indent="0">
              <a:buNone/>
            </a:pPr>
            <a:r>
              <a:rPr lang="en-IE" sz="2800" dirty="0" smtClean="0">
                <a:solidFill>
                  <a:srgbClr val="FF0000"/>
                </a:solidFill>
              </a:rPr>
              <a:t>Junior Infants must be collected at 1.55 thereafter. Please be on time as Senior Infants can not come onto the yard until all Junior Infants can be collected.</a:t>
            </a:r>
          </a:p>
          <a:p>
            <a:pPr marL="0" indent="0">
              <a:buNone/>
            </a:pPr>
            <a:endParaRPr lang="en-IE" sz="2800" dirty="0">
              <a:solidFill>
                <a:srgbClr val="FF0000"/>
              </a:solidFill>
            </a:endParaRPr>
          </a:p>
        </p:txBody>
      </p:sp>
    </p:spTree>
    <p:extLst>
      <p:ext uri="{BB962C8B-B14F-4D97-AF65-F5344CB8AC3E}">
        <p14:creationId xmlns:p14="http://schemas.microsoft.com/office/powerpoint/2010/main" val="26633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Dropping &amp; Collecting</a:t>
            </a:r>
          </a:p>
        </p:txBody>
      </p:sp>
      <p:sp>
        <p:nvSpPr>
          <p:cNvPr id="4" name="Text Placeholder 3"/>
          <p:cNvSpPr>
            <a:spLocks noGrp="1"/>
          </p:cNvSpPr>
          <p:nvPr>
            <p:ph type="body" sz="quarter" idx="14"/>
          </p:nvPr>
        </p:nvSpPr>
        <p:spPr/>
        <p:txBody>
          <a:bodyPr>
            <a:normAutofit lnSpcReduction="10000"/>
          </a:bodyPr>
          <a:lstStyle/>
          <a:p>
            <a:r>
              <a:rPr lang="en-US" dirty="0"/>
              <a:t>We ask that only one parent drops and collects their child please. We have a designated area where we recommend that parents stop, drop</a:t>
            </a:r>
            <a:r>
              <a:rPr lang="en-US" dirty="0" smtClean="0"/>
              <a:t>, </a:t>
            </a:r>
            <a:r>
              <a:rPr lang="en-US" dirty="0"/>
              <a:t>high 5 and go.</a:t>
            </a:r>
          </a:p>
        </p:txBody>
      </p:sp>
      <p:pic>
        <p:nvPicPr>
          <p:cNvPr id="14" name="Picture Placeholder 13">
            <a:extLst>
              <a:ext uri="{FF2B5EF4-FFF2-40B4-BE49-F238E27FC236}">
                <a16:creationId xmlns:a16="http://schemas.microsoft.com/office/drawing/2014/main" id="{16370693-725A-43CF-A644-0BCC1DD3097B}"/>
              </a:ext>
            </a:extLst>
          </p:cNvPr>
          <p:cNvPicPr>
            <a:picLocks noGrp="1" noChangeAspect="1"/>
          </p:cNvPicPr>
          <p:nvPr>
            <p:ph type="pic" sz="quarter" idx="13"/>
          </p:nvPr>
        </p:nvPicPr>
        <p:blipFill>
          <a:blip r:embed="rId3"/>
          <a:srcRect t="11515" b="11515"/>
          <a:stretch>
            <a:fillRect/>
          </a:stretch>
        </p:blipFill>
        <p:spPr>
          <a:xfrm>
            <a:off x="839416" y="1113022"/>
            <a:ext cx="5112568" cy="3750319"/>
          </a:xfrm>
        </p:spPr>
      </p:pic>
      <p:pic>
        <p:nvPicPr>
          <p:cNvPr id="16" name="Picture Placeholder 15">
            <a:extLst>
              <a:ext uri="{FF2B5EF4-FFF2-40B4-BE49-F238E27FC236}">
                <a16:creationId xmlns:a16="http://schemas.microsoft.com/office/drawing/2014/main" id="{A3CFEA02-1767-4EA7-B93E-3BE0CDBCC253}"/>
              </a:ext>
            </a:extLst>
          </p:cNvPr>
          <p:cNvPicPr>
            <a:picLocks noGrp="1" noChangeAspect="1"/>
          </p:cNvPicPr>
          <p:nvPr>
            <p:ph type="pic" sz="quarter" idx="15"/>
          </p:nvPr>
        </p:nvPicPr>
        <p:blipFill>
          <a:blip r:embed="rId4"/>
          <a:srcRect t="15979" b="15979"/>
          <a:stretch>
            <a:fillRect/>
          </a:stretch>
        </p:blipFill>
        <p:spPr>
          <a:xfrm>
            <a:off x="6384032" y="1125530"/>
            <a:ext cx="2626638" cy="1649530"/>
          </a:xfrm>
        </p:spPr>
      </p:pic>
      <p:pic>
        <p:nvPicPr>
          <p:cNvPr id="22" name="Picture Placeholder 21">
            <a:extLst>
              <a:ext uri="{FF2B5EF4-FFF2-40B4-BE49-F238E27FC236}">
                <a16:creationId xmlns:a16="http://schemas.microsoft.com/office/drawing/2014/main" id="{4BFD110F-6372-411E-91F5-1615ADB299E0}"/>
              </a:ext>
            </a:extLst>
          </p:cNvPr>
          <p:cNvPicPr>
            <a:picLocks noGrp="1" noChangeAspect="1"/>
          </p:cNvPicPr>
          <p:nvPr>
            <p:ph type="pic" sz="quarter" idx="16"/>
          </p:nvPr>
        </p:nvPicPr>
        <p:blipFill>
          <a:blip r:embed="rId5"/>
          <a:srcRect t="18610" b="18610"/>
          <a:stretch>
            <a:fillRect/>
          </a:stretch>
        </p:blipFill>
        <p:spPr/>
      </p:pic>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One Way Entrance </a:t>
            </a:r>
            <a:r>
              <a:rPr lang="en-US" dirty="0">
                <a:solidFill>
                  <a:srgbClr val="FF0000"/>
                </a:solidFill>
              </a:rPr>
              <a:t>&amp; Exit</a:t>
            </a:r>
          </a:p>
        </p:txBody>
      </p:sp>
      <p:sp>
        <p:nvSpPr>
          <p:cNvPr id="3" name="Text Placeholder 2"/>
          <p:cNvSpPr>
            <a:spLocks noGrp="1"/>
          </p:cNvSpPr>
          <p:nvPr>
            <p:ph type="body" idx="1"/>
          </p:nvPr>
        </p:nvSpPr>
        <p:spPr>
          <a:xfrm>
            <a:off x="3352800" y="2438400"/>
            <a:ext cx="5486400" cy="2430760"/>
          </a:xfrm>
        </p:spPr>
        <p:txBody>
          <a:bodyPr>
            <a:normAutofit/>
          </a:bodyPr>
          <a:lstStyle/>
          <a:p>
            <a:r>
              <a:rPr lang="en-US" dirty="0"/>
              <a:t>Parents please be aware of the gates with entrance and exit on them and ensure they are used correctly. </a:t>
            </a:r>
            <a:endParaRPr lang="en-US" dirty="0" smtClean="0"/>
          </a:p>
          <a:p>
            <a:r>
              <a:rPr lang="en-US" dirty="0" smtClean="0"/>
              <a:t>Also </a:t>
            </a:r>
            <a:r>
              <a:rPr lang="en-US" dirty="0"/>
              <a:t>to please be aware of the 2 meter </a:t>
            </a:r>
            <a:r>
              <a:rPr lang="en-US" dirty="0" smtClean="0"/>
              <a:t>social distance requirement </a:t>
            </a:r>
            <a:r>
              <a:rPr lang="en-US" dirty="0"/>
              <a:t>we recommend parents use at all times</a:t>
            </a: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Temperature </a:t>
            </a:r>
          </a:p>
        </p:txBody>
      </p:sp>
      <p:pic>
        <p:nvPicPr>
          <p:cNvPr id="7" name="Content Placeholder 6">
            <a:extLst>
              <a:ext uri="{FF2B5EF4-FFF2-40B4-BE49-F238E27FC236}">
                <a16:creationId xmlns:a16="http://schemas.microsoft.com/office/drawing/2014/main" id="{483F7408-0717-49EF-9640-75D9B0FB7283}"/>
              </a:ext>
            </a:extLst>
          </p:cNvPr>
          <p:cNvPicPr>
            <a:picLocks noGrp="1" noChangeAspect="1"/>
          </p:cNvPicPr>
          <p:nvPr>
            <p:ph sz="half" idx="1"/>
          </p:nvPr>
        </p:nvPicPr>
        <p:blipFill>
          <a:blip r:embed="rId2"/>
          <a:stretch>
            <a:fillRect/>
          </a:stretch>
        </p:blipFill>
        <p:spPr>
          <a:xfrm>
            <a:off x="1524000" y="2246312"/>
            <a:ext cx="4389438" cy="2633663"/>
          </a:xfrm>
        </p:spPr>
      </p:pic>
      <p:sp>
        <p:nvSpPr>
          <p:cNvPr id="9" name="Content Placeholder 8">
            <a:extLst>
              <a:ext uri="{FF2B5EF4-FFF2-40B4-BE49-F238E27FC236}">
                <a16:creationId xmlns:a16="http://schemas.microsoft.com/office/drawing/2014/main" id="{5CAA93E7-71A5-4527-A89F-F31A3240D012}"/>
              </a:ext>
            </a:extLst>
          </p:cNvPr>
          <p:cNvSpPr>
            <a:spLocks noGrp="1"/>
          </p:cNvSpPr>
          <p:nvPr>
            <p:ph sz="half" idx="2"/>
          </p:nvPr>
        </p:nvSpPr>
        <p:spPr/>
        <p:txBody>
          <a:bodyPr/>
          <a:lstStyle/>
          <a:p>
            <a:pPr marL="0" indent="0">
              <a:buNone/>
            </a:pPr>
            <a:r>
              <a:rPr lang="en-IE" dirty="0"/>
              <a:t>We ask that parents please take their child’s temperature each day before attending </a:t>
            </a:r>
            <a:r>
              <a:rPr lang="en-IE" dirty="0" smtClean="0"/>
              <a:t>school </a:t>
            </a:r>
            <a:r>
              <a:rPr lang="en-IE" dirty="0"/>
              <a:t>as this can cause less destress for the child if a parent does it rather than a teacher</a:t>
            </a:r>
            <a:r>
              <a:rPr lang="en-IE" dirty="0" smtClean="0"/>
              <a:t>.</a:t>
            </a:r>
          </a:p>
          <a:p>
            <a:pPr marL="0" indent="0">
              <a:buNone/>
            </a:pPr>
            <a:r>
              <a:rPr lang="en-IE" dirty="0" smtClean="0"/>
              <a:t>Please see Advice for Parents from HSE sent on the 27/08/2020</a:t>
            </a:r>
          </a:p>
        </p:txBody>
      </p:sp>
      <p:sp>
        <p:nvSpPr>
          <p:cNvPr id="8" name="AutoShape 2">
            <a:extLst>
              <a:ext uri="{FF2B5EF4-FFF2-40B4-BE49-F238E27FC236}">
                <a16:creationId xmlns:a16="http://schemas.microsoft.com/office/drawing/2014/main" id="{6D1199E6-DE70-45D2-B551-E3B40B368734}"/>
              </a:ext>
            </a:extLst>
          </p:cNvPr>
          <p:cNvSpPr>
            <a:spLocks noChangeAspect="1" noChangeArrowheads="1"/>
          </p:cNvSpPr>
          <p:nvPr/>
        </p:nvSpPr>
        <p:spPr bwMode="auto">
          <a:xfrm>
            <a:off x="1524000" y="-71264"/>
            <a:ext cx="3652664" cy="36526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Belongings From Home</a:t>
            </a:r>
          </a:p>
        </p:txBody>
      </p:sp>
      <p:sp>
        <p:nvSpPr>
          <p:cNvPr id="3" name="Content Placeholder 2"/>
          <p:cNvSpPr>
            <a:spLocks noGrp="1"/>
          </p:cNvSpPr>
          <p:nvPr>
            <p:ph sz="half" idx="1"/>
          </p:nvPr>
        </p:nvSpPr>
        <p:spPr/>
        <p:txBody>
          <a:bodyPr/>
          <a:lstStyle/>
          <a:p>
            <a:pPr marL="0" indent="0">
              <a:buNone/>
            </a:pPr>
            <a:endParaRPr lang="en-US" dirty="0"/>
          </a:p>
          <a:p>
            <a:pPr marL="0" indent="0">
              <a:buNone/>
            </a:pPr>
            <a:r>
              <a:rPr lang="en-US" sz="2400" dirty="0"/>
              <a:t>We advise that parents do not allow their child to bring toys from home.</a:t>
            </a:r>
          </a:p>
          <a:p>
            <a:pPr marL="0" indent="0">
              <a:buNone/>
            </a:pPr>
            <a:r>
              <a:rPr lang="en-US" sz="2400" dirty="0"/>
              <a:t>We also can </a:t>
            </a:r>
            <a:r>
              <a:rPr lang="en-US" sz="2400" dirty="0" smtClean="0"/>
              <a:t>not allow extra items such as food/clothes for childminders </a:t>
            </a:r>
            <a:r>
              <a:rPr lang="en-US" sz="2400" dirty="0" err="1" smtClean="0"/>
              <a:t>etc</a:t>
            </a:r>
            <a:r>
              <a:rPr lang="en-US" sz="2400" dirty="0" smtClean="0"/>
              <a:t> to </a:t>
            </a:r>
            <a:r>
              <a:rPr lang="en-US" sz="2400" dirty="0"/>
              <a:t>be left on the premises. </a:t>
            </a:r>
          </a:p>
        </p:txBody>
      </p:sp>
      <p:pic>
        <p:nvPicPr>
          <p:cNvPr id="6" name="Content Placeholder 5">
            <a:extLst>
              <a:ext uri="{FF2B5EF4-FFF2-40B4-BE49-F238E27FC236}">
                <a16:creationId xmlns:a16="http://schemas.microsoft.com/office/drawing/2014/main" id="{2807D9A0-CFCE-4D05-8D19-5B256692D716}"/>
              </a:ext>
            </a:extLst>
          </p:cNvPr>
          <p:cNvPicPr>
            <a:picLocks noGrp="1" noChangeAspect="1"/>
          </p:cNvPicPr>
          <p:nvPr>
            <p:ph sz="half" idx="2"/>
          </p:nvPr>
        </p:nvPicPr>
        <p:blipFill>
          <a:blip r:embed="rId2"/>
          <a:stretch>
            <a:fillRect/>
          </a:stretch>
        </p:blipFill>
        <p:spPr>
          <a:xfrm>
            <a:off x="6844506" y="2658269"/>
            <a:ext cx="3257550" cy="1809750"/>
          </a:xfrm>
        </p:spPr>
      </p:pic>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Bubble </a:t>
            </a:r>
            <a:endParaRPr lang="en-US" dirty="0"/>
          </a:p>
        </p:txBody>
      </p:sp>
      <p:sp>
        <p:nvSpPr>
          <p:cNvPr id="3" name="Text Placeholder 2"/>
          <p:cNvSpPr>
            <a:spLocks noGrp="1"/>
          </p:cNvSpPr>
          <p:nvPr>
            <p:ph idx="1"/>
          </p:nvPr>
        </p:nvSpPr>
        <p:spPr>
          <a:xfrm>
            <a:off x="1524000" y="1828800"/>
            <a:ext cx="9144000" cy="4048472"/>
          </a:xfrm>
        </p:spPr>
        <p:txBody>
          <a:bodyPr/>
          <a:lstStyle/>
          <a:p>
            <a:r>
              <a:rPr lang="en-US" dirty="0" smtClean="0">
                <a:solidFill>
                  <a:srgbClr val="0070C0"/>
                </a:solidFill>
              </a:rPr>
              <a:t>Junior Infant Bubble </a:t>
            </a:r>
          </a:p>
          <a:p>
            <a:r>
              <a:rPr lang="en-US" dirty="0" smtClean="0">
                <a:solidFill>
                  <a:srgbClr val="0070C0"/>
                </a:solidFill>
              </a:rPr>
              <a:t>Currently there are 22 children in Junior Infants.</a:t>
            </a:r>
          </a:p>
          <a:p>
            <a:r>
              <a:rPr lang="en-US" dirty="0" smtClean="0">
                <a:solidFill>
                  <a:srgbClr val="0070C0"/>
                </a:solidFill>
              </a:rPr>
              <a:t>The only adults allowed into the bubble are Ms. </a:t>
            </a:r>
            <a:r>
              <a:rPr lang="en-US" dirty="0" err="1" smtClean="0">
                <a:solidFill>
                  <a:srgbClr val="0070C0"/>
                </a:solidFill>
              </a:rPr>
              <a:t>Devane</a:t>
            </a:r>
            <a:r>
              <a:rPr lang="en-US" dirty="0" smtClean="0">
                <a:solidFill>
                  <a:srgbClr val="0070C0"/>
                </a:solidFill>
              </a:rPr>
              <a:t>, Ms. </a:t>
            </a:r>
            <a:r>
              <a:rPr lang="en-US" dirty="0" err="1" smtClean="0">
                <a:solidFill>
                  <a:srgbClr val="0070C0"/>
                </a:solidFill>
              </a:rPr>
              <a:t>Kinnarney</a:t>
            </a:r>
            <a:r>
              <a:rPr lang="en-US" dirty="0" smtClean="0">
                <a:solidFill>
                  <a:srgbClr val="0070C0"/>
                </a:solidFill>
              </a:rPr>
              <a:t> and Michelle, the class S.N.A.</a:t>
            </a:r>
          </a:p>
          <a:p>
            <a:r>
              <a:rPr lang="en-US" dirty="0" smtClean="0">
                <a:solidFill>
                  <a:srgbClr val="0070C0"/>
                </a:solidFill>
              </a:rPr>
              <a:t>No other adult is allowed to enter the Junior Infant Room.</a:t>
            </a:r>
          </a:p>
          <a:p>
            <a:r>
              <a:rPr lang="en-US" dirty="0" smtClean="0">
                <a:solidFill>
                  <a:srgbClr val="0070C0"/>
                </a:solidFill>
              </a:rPr>
              <a:t>Please do not be offended if you are not permitted to enter our room.</a:t>
            </a:r>
          </a:p>
          <a:p>
            <a:r>
              <a:rPr lang="en-US" dirty="0" smtClean="0">
                <a:solidFill>
                  <a:srgbClr val="0070C0"/>
                </a:solidFill>
              </a:rPr>
              <a:t>As we learn more about </a:t>
            </a:r>
            <a:r>
              <a:rPr lang="en-US" dirty="0" err="1" smtClean="0">
                <a:solidFill>
                  <a:srgbClr val="0070C0"/>
                </a:solidFill>
              </a:rPr>
              <a:t>Covid</a:t>
            </a:r>
            <a:r>
              <a:rPr lang="en-US" dirty="0" smtClean="0">
                <a:solidFill>
                  <a:srgbClr val="0070C0"/>
                </a:solidFill>
              </a:rPr>
              <a:t> and back to school we hope to welcome you to a more regular school experience in the future.</a:t>
            </a:r>
          </a:p>
          <a:p>
            <a:pPr marL="0" indent="0">
              <a:buNone/>
            </a:pPr>
            <a:endParaRPr lang="en-US" dirty="0">
              <a:solidFill>
                <a:srgbClr val="0070C0"/>
              </a:solidFill>
            </a:endParaRPr>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40262f94-9f35-4ac3-9a90-690165a166b7"/>
    <ds:schemaRef ds:uri="http://schemas.microsoft.com/office/2006/metadata/properties"/>
    <ds:schemaRef ds:uri="a4f35948-e619-41b3-aa29-22878b09cfd2"/>
    <ds:schemaRef ds:uri="http://www.w3.org/XML/1998/namespace"/>
    <ds:schemaRef ds:uri="http://purl.org/dc/dcmitype/"/>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132</TotalTime>
  <Words>716</Words>
  <Application>Microsoft Office PowerPoint</Application>
  <PresentationFormat>Widescreen</PresentationFormat>
  <Paragraphs>50</Paragraphs>
  <Slides>13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Children Friends 16x9</vt:lpstr>
      <vt:lpstr>Miss Devane’s Junior Infants</vt:lpstr>
      <vt:lpstr>Hand Washing</vt:lpstr>
      <vt:lpstr>Be on time! Hop into the line!</vt:lpstr>
      <vt:lpstr>Class Times</vt:lpstr>
      <vt:lpstr>Dropping &amp; Collecting</vt:lpstr>
      <vt:lpstr>One Way Entrance &amp; Exit</vt:lpstr>
      <vt:lpstr>Temperature </vt:lpstr>
      <vt:lpstr>Belongings From Home</vt:lpstr>
      <vt:lpstr>Our Bubble </vt:lpstr>
      <vt:lpstr>Lunch</vt:lpstr>
      <vt:lpstr>Outdoor </vt:lpstr>
      <vt:lpstr>PPE Gear</vt:lpstr>
      <vt:lpstr>Transition Back From Covid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Trinity Montessori</dc:title>
  <dc:creator>Little Trinity</dc:creator>
  <cp:keywords/>
  <cp:lastModifiedBy>St-francis 26</cp:lastModifiedBy>
  <cp:revision>16</cp:revision>
  <dcterms:created xsi:type="dcterms:W3CDTF">2020-08-18T09:00:47Z</dcterms:created>
  <dcterms:modified xsi:type="dcterms:W3CDTF">2020-08-30T20:54:04Z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